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Quattrocento"/>
      <p:regular r:id="rId15"/>
    </p:embeddedFont>
    <p:embeddedFont>
      <p:font typeface="Quattrocento"/>
      <p:regular r:id="rId16"/>
    </p:embeddedFont>
    <p:embeddedFont>
      <p:font typeface="Quattrocento"/>
      <p:regular r:id="rId17"/>
    </p:embeddedFont>
    <p:embeddedFont>
      <p:font typeface="Quattrocento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4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94673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Аристократ 19 Века Сегодня: Возможно Ли Это?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665696"/>
            <a:ext cx="7468553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Презентация для современных школьников, цель которой – понять, как аристократические качества могут быть полезны в 21 веке. Что значит быть аристократом в наше время? Мы исследуем эту концепцию, рассматривая исторические корни и адаптируя их к современной реальности. Погрузимся в мир благородства, этикета и культуры, чтобы понять, как эти качества могут сделать вас лучше.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6633924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2533D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48782" y="6776561"/>
            <a:ext cx="13358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Quattrocento Medium" pitchFamily="34" charset="0"/>
                <a:ea typeface="Quattrocento Medium" pitchFamily="34" charset="-122"/>
                <a:cs typeface="Quattrocento Medium" pitchFamily="34" charset="-120"/>
              </a:rPr>
              <a:t>ик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826687" y="6616065"/>
            <a:ext cx="2802374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F9EEE7"/>
                </a:solidFill>
                <a:latin typeface="Quattrocento Bold" pitchFamily="34" charset="0"/>
                <a:ea typeface="Quattrocento Bold" pitchFamily="34" charset="-122"/>
                <a:cs typeface="Quattrocento Bold" pitchFamily="34" charset="-120"/>
              </a:rPr>
              <a:t>по иван ковленко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19739"/>
            <a:ext cx="621315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Кто Такой Аристократ?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022044"/>
            <a:ext cx="383381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Историческое определение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613309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Человек благородного происхождения, член высшего класса. Но аристократия – это не только титул, это и аристократия духа, образованность, воспитанность.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0220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Примеры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3613309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Русские дворяне 19 века, такие как Пушкин и Толстой, олицетворяли не только благородство происхождения, но и высокий уровень культуры и образования.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022044"/>
            <a:ext cx="372975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Французская аристократия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3613309"/>
            <a:ext cx="3928586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Времена Людовика демонстрируют куртуазность и строгий этикет, которые были неотъемлемой частью жизни аристократа. Галантность и умение вести себя в обществе ценились превыше всего.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7946" y="948095"/>
            <a:ext cx="4899184" cy="505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950"/>
              </a:lnSpc>
              <a:buNone/>
            </a:pPr>
            <a:r>
              <a:rPr lang="en-US" sz="31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Образование и Культура</a:t>
            </a:r>
            <a:endParaRPr lang="en-US" sz="31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46" y="1711642"/>
            <a:ext cx="429816" cy="42981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07946" y="2313384"/>
            <a:ext cx="2404110" cy="1650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Знание языков, особенно французского и латыни, было основой европейской культуры. Это открывало двери к классической литературе и искусству.</a:t>
            </a:r>
            <a:endParaRPr lang="en-US" sz="135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945" y="1711642"/>
            <a:ext cx="429816" cy="42981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369945" y="2313384"/>
            <a:ext cx="2404110" cy="1925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Чтение классической литературы, такой как произведения Пушкина, Толстого, Достоевского и Чехова, развивало критическое мышление и эстетический вкус.</a:t>
            </a:r>
            <a:endParaRPr lang="en-US" sz="135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944" y="1711642"/>
            <a:ext cx="429816" cy="42981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031944" y="2313384"/>
            <a:ext cx="2404110" cy="1925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Посещение театров и музеев способствовало развитию эстетического вкуса и пониманию искусства. Это было важной частью образования аристократа.</a:t>
            </a:r>
            <a:endParaRPr lang="en-US" sz="1350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46" y="4754404"/>
            <a:ext cx="429816" cy="429816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707946" y="5356146"/>
            <a:ext cx="2404110" cy="1925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Музыкальное образование, особенно игра на фортепиано или скрипке, помогало понимать гармонию и красоту. Это также развивало дисциплину и усидчивость.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1734" y="601266"/>
            <a:ext cx="4373285" cy="546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Манеры и Этикет</a:t>
            </a:r>
            <a:endParaRPr lang="en-US" sz="3400" dirty="0"/>
          </a:p>
        </p:txBody>
      </p:sp>
      <p:sp>
        <p:nvSpPr>
          <p:cNvPr id="4" name="Shape 1"/>
          <p:cNvSpPr/>
          <p:nvPr/>
        </p:nvSpPr>
        <p:spPr>
          <a:xfrm>
            <a:off x="6251734" y="1635681"/>
            <a:ext cx="418148" cy="41814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6329660" y="1680805"/>
            <a:ext cx="262295" cy="327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6855738" y="1635681"/>
            <a:ext cx="2186583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Правила поведения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6855738" y="2020491"/>
            <a:ext cx="7009328" cy="59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Умение вести беседу и слушать собеседника – важные навыки для аристократа. Это демонстрирует уважение и интерес к другим людям.</a:t>
            </a:r>
            <a:endParaRPr lang="en-US" sz="1450" dirty="0"/>
          </a:p>
        </p:txBody>
      </p:sp>
      <p:sp>
        <p:nvSpPr>
          <p:cNvPr id="8" name="Shape 5"/>
          <p:cNvSpPr/>
          <p:nvPr/>
        </p:nvSpPr>
        <p:spPr>
          <a:xfrm>
            <a:off x="6251734" y="3010019"/>
            <a:ext cx="418148" cy="41814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9" name="Text 6"/>
          <p:cNvSpPr/>
          <p:nvPr/>
        </p:nvSpPr>
        <p:spPr>
          <a:xfrm>
            <a:off x="6329660" y="3055144"/>
            <a:ext cx="262295" cy="327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6855738" y="3010019"/>
            <a:ext cx="2186583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Уважение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6855738" y="3394829"/>
            <a:ext cx="7009328" cy="89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Проявление галантности и тактичности по отношению к старшим и младшим – признак хорошего воспитания. Это создает приятную атмосферу вокруг себя.</a:t>
            </a:r>
            <a:endParaRPr lang="en-US" sz="1450" dirty="0"/>
          </a:p>
        </p:txBody>
      </p:sp>
      <p:sp>
        <p:nvSpPr>
          <p:cNvPr id="12" name="Shape 9"/>
          <p:cNvSpPr/>
          <p:nvPr/>
        </p:nvSpPr>
        <p:spPr>
          <a:xfrm>
            <a:off x="6251734" y="4681657"/>
            <a:ext cx="418148" cy="41814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3" name="Text 10"/>
          <p:cNvSpPr/>
          <p:nvPr/>
        </p:nvSpPr>
        <p:spPr>
          <a:xfrm>
            <a:off x="6329660" y="4726781"/>
            <a:ext cx="262295" cy="327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6855738" y="4681657"/>
            <a:ext cx="2186583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Контроль эмоций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6855738" y="5066467"/>
            <a:ext cx="7009328" cy="89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Сдержанность и достоинство в любой ситуации – качества, которые помогают сохранять лицо и избегать конфликтов. Это демонстрирует силу характера.</a:t>
            </a:r>
            <a:endParaRPr lang="en-US" sz="1450" dirty="0"/>
          </a:p>
        </p:txBody>
      </p:sp>
      <p:sp>
        <p:nvSpPr>
          <p:cNvPr id="16" name="Shape 13"/>
          <p:cNvSpPr/>
          <p:nvPr/>
        </p:nvSpPr>
        <p:spPr>
          <a:xfrm>
            <a:off x="6251734" y="6353294"/>
            <a:ext cx="418148" cy="418147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7" name="Text 14"/>
          <p:cNvSpPr/>
          <p:nvPr/>
        </p:nvSpPr>
        <p:spPr>
          <a:xfrm>
            <a:off x="6329660" y="6398419"/>
            <a:ext cx="262295" cy="327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050" dirty="0"/>
          </a:p>
        </p:txBody>
      </p:sp>
      <p:sp>
        <p:nvSpPr>
          <p:cNvPr id="18" name="Text 15"/>
          <p:cNvSpPr/>
          <p:nvPr/>
        </p:nvSpPr>
        <p:spPr>
          <a:xfrm>
            <a:off x="6855738" y="6353294"/>
            <a:ext cx="2186583" cy="273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Дресс-код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6855738" y="6738104"/>
            <a:ext cx="7009328" cy="8918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Элегантность и утонченность в одежде, соответствующей случаю, – важная часть образа аристократа. Это показывает внимание к деталям и уважение к окружающим.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9382" y="745212"/>
            <a:ext cx="4384119" cy="517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50"/>
              </a:lnSpc>
              <a:buNone/>
            </a:pPr>
            <a:r>
              <a:rPr lang="en-US" sz="3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Благородство и Честь</a:t>
            </a:r>
            <a:endParaRPr lang="en-US" sz="32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82" y="1526262"/>
            <a:ext cx="879277" cy="127849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12382" y="1702118"/>
            <a:ext cx="2312908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Моральные принципы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1912382" y="2066211"/>
            <a:ext cx="6462236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Честность, верность и порядочность – основа благородства. Соблюдение этих принципов делает человека достойным уважения.</a:t>
            </a:r>
            <a:endParaRPr lang="en-US" sz="13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82" y="2804755"/>
            <a:ext cx="879277" cy="15598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12382" y="2980611"/>
            <a:ext cx="2069068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Защита слабых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1912382" y="3344704"/>
            <a:ext cx="6462236" cy="844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Проявление милосердия и сострадания к нуждающимся – важная черта аристократа. Это показывает готовность помогать другим и делать мир лучше.</a:t>
            </a:r>
            <a:endParaRPr lang="en-US" sz="13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82" y="4364593"/>
            <a:ext cx="879277" cy="15598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12382" y="4540448"/>
            <a:ext cx="2121337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Самопожертвование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1912382" y="4904542"/>
            <a:ext cx="6462236" cy="844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Служение высоким идеалам и обществу – признак благородства. Готовность к самопожертвованию ради общего блага делает человека героем.</a:t>
            </a:r>
            <a:endParaRPr lang="en-US" sz="13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2" y="5924431"/>
            <a:ext cx="879277" cy="155983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12382" y="6100286"/>
            <a:ext cx="2069068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Кодекс чести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1912382" y="6464379"/>
            <a:ext cx="6462236" cy="844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Умение признавать ошибки и нести ответственность – важная часть кодекса чести. Это демонстрирует силу характера и готовность учиться на своих ошибках.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695444"/>
            <a:ext cx="7879794" cy="598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Аристократ в Современном Мире</a:t>
            </a:r>
            <a:endParaRPr lang="en-US" sz="3750" dirty="0"/>
          </a:p>
        </p:txBody>
      </p:sp>
      <p:sp>
        <p:nvSpPr>
          <p:cNvPr id="3" name="Shape 1"/>
          <p:cNvSpPr/>
          <p:nvPr/>
        </p:nvSpPr>
        <p:spPr>
          <a:xfrm>
            <a:off x="7303770" y="1700689"/>
            <a:ext cx="22860" cy="5833467"/>
          </a:xfrm>
          <a:prstGeom prst="roundRect">
            <a:avLst>
              <a:gd name="adj" fmla="val 133513"/>
            </a:avLst>
          </a:prstGeom>
          <a:solidFill>
            <a:srgbClr val="4A6B6A"/>
          </a:solidFill>
          <a:ln/>
        </p:spPr>
      </p:sp>
      <p:sp>
        <p:nvSpPr>
          <p:cNvPr id="4" name="Shape 2"/>
          <p:cNvSpPr/>
          <p:nvPr/>
        </p:nvSpPr>
        <p:spPr>
          <a:xfrm>
            <a:off x="6498848" y="2146935"/>
            <a:ext cx="610314" cy="22860"/>
          </a:xfrm>
          <a:prstGeom prst="roundRect">
            <a:avLst>
              <a:gd name="adj" fmla="val 133513"/>
            </a:avLst>
          </a:prstGeom>
          <a:solidFill>
            <a:srgbClr val="4A6B6A"/>
          </a:solidFill>
          <a:ln/>
        </p:spPr>
      </p:sp>
      <p:sp>
        <p:nvSpPr>
          <p:cNvPr id="5" name="Shape 3"/>
          <p:cNvSpPr/>
          <p:nvPr/>
        </p:nvSpPr>
        <p:spPr>
          <a:xfrm>
            <a:off x="7086302" y="1929527"/>
            <a:ext cx="457795" cy="457795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6" name="Text 4"/>
          <p:cNvSpPr/>
          <p:nvPr/>
        </p:nvSpPr>
        <p:spPr>
          <a:xfrm>
            <a:off x="7171551" y="1978878"/>
            <a:ext cx="287179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250" dirty="0"/>
          </a:p>
        </p:txBody>
      </p:sp>
      <p:sp>
        <p:nvSpPr>
          <p:cNvPr id="7" name="Text 5"/>
          <p:cNvSpPr/>
          <p:nvPr/>
        </p:nvSpPr>
        <p:spPr>
          <a:xfrm>
            <a:off x="3745230" y="1904048"/>
            <a:ext cx="2552700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Адаптация ценностей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837724" y="2325291"/>
            <a:ext cx="5460206" cy="976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Традиционные ценности адаптируются к новым реалиям, сохраняя свою актуальность и значимость в современном мире.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521238" y="3164086"/>
            <a:ext cx="610314" cy="22860"/>
          </a:xfrm>
          <a:prstGeom prst="roundRect">
            <a:avLst>
              <a:gd name="adj" fmla="val 133513"/>
            </a:avLst>
          </a:prstGeom>
          <a:solidFill>
            <a:srgbClr val="4A6B6A"/>
          </a:solidFill>
          <a:ln/>
        </p:spPr>
      </p:sp>
      <p:sp>
        <p:nvSpPr>
          <p:cNvPr id="10" name="Shape 8"/>
          <p:cNvSpPr/>
          <p:nvPr/>
        </p:nvSpPr>
        <p:spPr>
          <a:xfrm>
            <a:off x="7086302" y="2946678"/>
            <a:ext cx="457795" cy="457795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11" name="Text 9"/>
          <p:cNvSpPr/>
          <p:nvPr/>
        </p:nvSpPr>
        <p:spPr>
          <a:xfrm>
            <a:off x="7171551" y="2996029"/>
            <a:ext cx="287179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250" dirty="0"/>
          </a:p>
        </p:txBody>
      </p:sp>
      <p:sp>
        <p:nvSpPr>
          <p:cNvPr id="12" name="Text 10"/>
          <p:cNvSpPr/>
          <p:nvPr/>
        </p:nvSpPr>
        <p:spPr>
          <a:xfrm>
            <a:off x="8332470" y="2921198"/>
            <a:ext cx="3345894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Непрерывное саморазвитие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8332470" y="3342442"/>
            <a:ext cx="5460206" cy="976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Стремление к знаниям и постоянное самосовершенствование – важные качества для современного аристократа.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498848" y="4168021"/>
            <a:ext cx="610314" cy="22860"/>
          </a:xfrm>
          <a:prstGeom prst="roundRect">
            <a:avLst>
              <a:gd name="adj" fmla="val 133513"/>
            </a:avLst>
          </a:prstGeom>
          <a:solidFill>
            <a:srgbClr val="4A6B6A"/>
          </a:solidFill>
          <a:ln/>
        </p:spPr>
      </p:sp>
      <p:sp>
        <p:nvSpPr>
          <p:cNvPr id="15" name="Shape 13"/>
          <p:cNvSpPr/>
          <p:nvPr/>
        </p:nvSpPr>
        <p:spPr>
          <a:xfrm>
            <a:off x="7086302" y="3950613"/>
            <a:ext cx="457795" cy="457795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16" name="Text 14"/>
          <p:cNvSpPr/>
          <p:nvPr/>
        </p:nvSpPr>
        <p:spPr>
          <a:xfrm>
            <a:off x="7171551" y="3999964"/>
            <a:ext cx="287179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250" dirty="0"/>
          </a:p>
        </p:txBody>
      </p:sp>
      <p:sp>
        <p:nvSpPr>
          <p:cNvPr id="17" name="Text 15"/>
          <p:cNvSpPr/>
          <p:nvPr/>
        </p:nvSpPr>
        <p:spPr>
          <a:xfrm>
            <a:off x="3904178" y="3925133"/>
            <a:ext cx="2393752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Интерес к искусству</a:t>
            </a:r>
            <a:endParaRPr lang="en-US" sz="1850" dirty="0"/>
          </a:p>
        </p:txBody>
      </p:sp>
      <p:sp>
        <p:nvSpPr>
          <p:cNvPr id="18" name="Text 16"/>
          <p:cNvSpPr/>
          <p:nvPr/>
        </p:nvSpPr>
        <p:spPr>
          <a:xfrm>
            <a:off x="837724" y="4346377"/>
            <a:ext cx="5460206" cy="976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Поддержка творческих инициатив и интерес к искусству делают мир богаче и красивее. Это помогает развивать эстетический вкус.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521238" y="5171956"/>
            <a:ext cx="610314" cy="22860"/>
          </a:xfrm>
          <a:prstGeom prst="roundRect">
            <a:avLst>
              <a:gd name="adj" fmla="val 133513"/>
            </a:avLst>
          </a:prstGeom>
          <a:solidFill>
            <a:srgbClr val="4A6B6A"/>
          </a:solidFill>
          <a:ln/>
        </p:spPr>
      </p:sp>
      <p:sp>
        <p:nvSpPr>
          <p:cNvPr id="20" name="Shape 18"/>
          <p:cNvSpPr/>
          <p:nvPr/>
        </p:nvSpPr>
        <p:spPr>
          <a:xfrm>
            <a:off x="7086302" y="4954548"/>
            <a:ext cx="457795" cy="457795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21" name="Text 19"/>
          <p:cNvSpPr/>
          <p:nvPr/>
        </p:nvSpPr>
        <p:spPr>
          <a:xfrm>
            <a:off x="7171551" y="5003899"/>
            <a:ext cx="287179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250" dirty="0"/>
          </a:p>
        </p:txBody>
      </p:sp>
      <p:sp>
        <p:nvSpPr>
          <p:cNvPr id="22" name="Text 20"/>
          <p:cNvSpPr/>
          <p:nvPr/>
        </p:nvSpPr>
        <p:spPr>
          <a:xfrm>
            <a:off x="8332470" y="4929068"/>
            <a:ext cx="2809280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Вежливость и уважение</a:t>
            </a:r>
            <a:endParaRPr lang="en-US" sz="1850" dirty="0"/>
          </a:p>
        </p:txBody>
      </p:sp>
      <p:sp>
        <p:nvSpPr>
          <p:cNvPr id="23" name="Text 21"/>
          <p:cNvSpPr/>
          <p:nvPr/>
        </p:nvSpPr>
        <p:spPr>
          <a:xfrm>
            <a:off x="8332470" y="5350312"/>
            <a:ext cx="5460206" cy="976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Вежливость и уважение во всех сферах жизни создают приятную атмосферу и способствуют гармоничным отношениям между людьми.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98848" y="6175891"/>
            <a:ext cx="610314" cy="22860"/>
          </a:xfrm>
          <a:prstGeom prst="roundRect">
            <a:avLst>
              <a:gd name="adj" fmla="val 133513"/>
            </a:avLst>
          </a:prstGeom>
          <a:solidFill>
            <a:srgbClr val="4A6B6A"/>
          </a:solidFill>
          <a:ln/>
        </p:spPr>
      </p:sp>
      <p:sp>
        <p:nvSpPr>
          <p:cNvPr id="25" name="Shape 23"/>
          <p:cNvSpPr/>
          <p:nvPr/>
        </p:nvSpPr>
        <p:spPr>
          <a:xfrm>
            <a:off x="7086302" y="5958483"/>
            <a:ext cx="457795" cy="457795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26" name="Text 24"/>
          <p:cNvSpPr/>
          <p:nvPr/>
        </p:nvSpPr>
        <p:spPr>
          <a:xfrm>
            <a:off x="7171551" y="6007834"/>
            <a:ext cx="287179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2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5</a:t>
            </a:r>
            <a:endParaRPr lang="en-US" sz="2250" dirty="0"/>
          </a:p>
        </p:txBody>
      </p:sp>
      <p:sp>
        <p:nvSpPr>
          <p:cNvPr id="27" name="Text 25"/>
          <p:cNvSpPr/>
          <p:nvPr/>
        </p:nvSpPr>
        <p:spPr>
          <a:xfrm>
            <a:off x="3904178" y="5933003"/>
            <a:ext cx="2393752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Помощь другим</a:t>
            </a:r>
            <a:endParaRPr lang="en-US" sz="1850" dirty="0"/>
          </a:p>
        </p:txBody>
      </p:sp>
      <p:sp>
        <p:nvSpPr>
          <p:cNvPr id="28" name="Text 26"/>
          <p:cNvSpPr/>
          <p:nvPr/>
        </p:nvSpPr>
        <p:spPr>
          <a:xfrm>
            <a:off x="837724" y="6354247"/>
            <a:ext cx="5460206" cy="9765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Участие в социальных проектах и помощь другим – важная часть жизни современного аристократа. Это помогает делать мир лучше и добрее.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5602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6528" y="3185993"/>
            <a:ext cx="9241631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Практические Советы для Школьников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796528" y="4095631"/>
            <a:ext cx="6416278" cy="1816656"/>
          </a:xfrm>
          <a:prstGeom prst="roundRect">
            <a:avLst>
              <a:gd name="adj" fmla="val 1691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1001316" y="4300418"/>
            <a:ext cx="240958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Читайте книги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1001316" y="4724519"/>
            <a:ext cx="6006703" cy="9829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Расширяйте свой кругозор и развивайте речь. Чтение – лучший способ узнать новое и стать интересным собеседником.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417594" y="4095631"/>
            <a:ext cx="6416278" cy="1816656"/>
          </a:xfrm>
          <a:prstGeom prst="roundRect">
            <a:avLst>
              <a:gd name="adj" fmla="val 1691"/>
            </a:avLst>
          </a:prstGeom>
          <a:solidFill>
            <a:srgbClr val="315251"/>
          </a:solidFill>
          <a:ln/>
        </p:spPr>
      </p:sp>
      <p:sp>
        <p:nvSpPr>
          <p:cNvPr id="8" name="Text 5"/>
          <p:cNvSpPr/>
          <p:nvPr/>
        </p:nvSpPr>
        <p:spPr>
          <a:xfrm>
            <a:off x="7622381" y="4300418"/>
            <a:ext cx="240958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Учите языки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7622381" y="4724519"/>
            <a:ext cx="6006703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Открывайте новые культуры и возможности. Знание языков поможет вам общаться с людьми со всего мира.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96528" y="6117074"/>
            <a:ext cx="6416278" cy="1488996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11" name="Text 8"/>
          <p:cNvSpPr/>
          <p:nvPr/>
        </p:nvSpPr>
        <p:spPr>
          <a:xfrm>
            <a:off x="1001316" y="6321862"/>
            <a:ext cx="2599253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Занимайтесь спортом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1001316" y="6745962"/>
            <a:ext cx="6006703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Укрепляйте тело и дух. Спорт развивает дисциплину и помогает поддерживать здоровье.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417594" y="6117074"/>
            <a:ext cx="6416278" cy="1488996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14" name="Text 11"/>
          <p:cNvSpPr/>
          <p:nvPr/>
        </p:nvSpPr>
        <p:spPr>
          <a:xfrm>
            <a:off x="7622381" y="6321862"/>
            <a:ext cx="240958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Помогайте другим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7622381" y="6745962"/>
            <a:ext cx="6006703" cy="655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Делайте мир лучше и добрее. Помощь другим приносит удовлетворение и делает вас лучше.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6528" y="962978"/>
            <a:ext cx="7550944" cy="1338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4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Заключение: Аристократия Духа – Это Выбор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796528" y="2642830"/>
            <a:ext cx="7550944" cy="2547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Быть аристократом – это не вопрос происхождения, а вопрос личного выбора. Развивайте в себе лучшие качества: образованность, воспитанность, благородство. Становитесь примером для других, вдохновляйте своим поведением и поступками. Создавайте свое аристократическое окружение, объединяйтесь с единомышленниками. Помните: аристократия духа всегда в моде!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6528" y="5446633"/>
            <a:ext cx="7550944" cy="1819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Аристократия духа – это нечто, что вы можете культивировать в себе, независимо от вашего происхождения или социального статуса. Это стремление к знаниям, умение вести себя достойно и готовность помогать другим. Это выбор, который вы делаете каждый день, и он всегда актуален.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2025-03-15T13:29:40Z</dcterms:created>
  <dcterms:modified xsi:type="dcterms:W3CDTF">2025-03-15T13:29:40Z</dcterms:modified>
</cp:coreProperties>
</file>