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3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8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72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4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70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5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3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8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5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3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6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5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8697348-8098-46DD-B4E9-E6C5C955123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DD6869F-CAEB-4330-8574-517C7949E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6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0%D1%8F%D1%86-%D1%80%D1%83%D1%81%D0%B0%D0%BA" TargetMode="External"/><Relationship Id="rId13" Type="http://schemas.openxmlformats.org/officeDocument/2006/relationships/hyperlink" Target="https://ru.wikipedia.org/wiki/%D0%97%D1%80%D0%B5%D0%BD%D0%B8%D0%B5" TargetMode="External"/><Relationship Id="rId18" Type="http://schemas.openxmlformats.org/officeDocument/2006/relationships/hyperlink" Target="https://ru.wikipedia.org/wiki/%D0%A5%D0%B8%D1%89%D0%BD%D1%8B%D0%B5_%D0%BF%D1%82%D0%B8%D1%86%D1%8B" TargetMode="External"/><Relationship Id="rId26" Type="http://schemas.openxmlformats.org/officeDocument/2006/relationships/hyperlink" Target="https://ru.wikipedia.org/wiki/%D0%97%D0%B0%D1%8F%D1%86-%D0%B1%D0%B5%D0%BB%D1%8F%D0%BA" TargetMode="External"/><Relationship Id="rId3" Type="http://schemas.openxmlformats.org/officeDocument/2006/relationships/hyperlink" Target="https://ru.wikipedia.org/wiki/%D0%A0%D0%BE%D0%B4_(%D0%B1%D0%B8%D0%BE%D0%BB%D0%BE%D0%B3%D0%B8%D1%8F)" TargetMode="External"/><Relationship Id="rId21" Type="http://schemas.openxmlformats.org/officeDocument/2006/relationships/hyperlink" Target="https://ru.wikipedia.org/wiki/%D0%9E%D0%B2%D0%BE%D1%89%D0%B8" TargetMode="External"/><Relationship Id="rId7" Type="http://schemas.openxmlformats.org/officeDocument/2006/relationships/hyperlink" Target="https://ru.wikipedia.org/wiki/%D0%9A%D0%BB%D1%8E%D1%87%D0%B8%D1%86%D0%B0" TargetMode="External"/><Relationship Id="rId12" Type="http://schemas.openxmlformats.org/officeDocument/2006/relationships/hyperlink" Target="https://ru.wikipedia.org/wiki/%D0%93%D0%BB%D0%B0%D0%B7%D0%B0" TargetMode="External"/><Relationship Id="rId17" Type="http://schemas.openxmlformats.org/officeDocument/2006/relationships/hyperlink" Target="https://ru.wikipedia.org/wiki/%D0%A5%D0%B8%D1%89%D0%BD%D1%8B%D0%B5" TargetMode="External"/><Relationship Id="rId25" Type="http://schemas.openxmlformats.org/officeDocument/2006/relationships/hyperlink" Target="https://ru.wikipedia.org/wiki/%D0%A0%D0%BE%D1%81%D1%81%D0%B8%D1%8F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6" Type="http://schemas.openxmlformats.org/officeDocument/2006/relationships/hyperlink" Target="https://ru.wikipedia.org/wiki/%D0%A7%D0%B5%D0%BB%D0%BE%D0%B2%D0%B5%D0%BA" TargetMode="External"/><Relationship Id="rId20" Type="http://schemas.openxmlformats.org/officeDocument/2006/relationships/hyperlink" Target="https://ru.wikipedia.org/wiki/%D0%A5%D0%BB%D0%B5%D0%B1%D0%BD%D1%8B%D0%B5_%D0%B7%D0%BB%D0%B0%D0%BA%D0%B8" TargetMode="External"/><Relationship Id="rId29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D%D1%82%D0%B0%D1%80%D0%BA%D1%82%D0%B8%D0%B4%D0%B0" TargetMode="External"/><Relationship Id="rId11" Type="http://schemas.openxmlformats.org/officeDocument/2006/relationships/hyperlink" Target="https://ru.wikipedia.org/wiki/%D0%A8%D0%B5%D1%80%D1%81%D1%82%D1%8C" TargetMode="External"/><Relationship Id="rId24" Type="http://schemas.openxmlformats.org/officeDocument/2006/relationships/hyperlink" Target="https://ru.wikipedia.org/wiki/%D0%A0%D0%B5%D0%BF%D0%B0" TargetMode="External"/><Relationship Id="rId5" Type="http://schemas.openxmlformats.org/officeDocument/2006/relationships/hyperlink" Target="https://ru.wikipedia.org/wiki/%D0%90%D0%B2%D1%81%D1%82%D1%80%D0%B0%D0%BB%D0%B8%D1%8F" TargetMode="External"/><Relationship Id="rId15" Type="http://schemas.openxmlformats.org/officeDocument/2006/relationships/hyperlink" Target="https://ru.wikipedia.org/wiki/%D0%A1%D0%BB%D1%83%D1%85_(%D0%BE%D1%89%D1%83%D1%89%D0%B5%D0%BD%D0%B8%D0%B5)" TargetMode="External"/><Relationship Id="rId23" Type="http://schemas.openxmlformats.org/officeDocument/2006/relationships/hyperlink" Target="https://ru.wikipedia.org/wiki/%D0%9F%D0%B5%D1%82%D1%80%D1%83%D1%88%D0%BA%D0%B0_(%D1%80%D0%B0%D1%81%D1%82%D0%B5%D0%BD%D0%B8%D0%B5)" TargetMode="External"/><Relationship Id="rId28" Type="http://schemas.openxmlformats.org/officeDocument/2006/relationships/hyperlink" Target="https://ru.wikipedia.org/wiki/%D0%97%D0%B0%D1%8F%D1%86-%D1%82%D0%BE%D0%BB%D0%B0%D0%B9" TargetMode="External"/><Relationship Id="rId10" Type="http://schemas.openxmlformats.org/officeDocument/2006/relationships/hyperlink" Target="https://ru.wikipedia.org/wiki/%D0%9A%D1%80%D0%BE%D0%BB%D0%B8%D0%BA%D0%B8" TargetMode="External"/><Relationship Id="rId19" Type="http://schemas.openxmlformats.org/officeDocument/2006/relationships/hyperlink" Target="https://ru.wikipedia.org/wiki/%D0%A2%D1%80%D0%B0%D0%B2%D0%B0" TargetMode="External"/><Relationship Id="rId4" Type="http://schemas.openxmlformats.org/officeDocument/2006/relationships/hyperlink" Target="https://ru.wikipedia.org/wiki/%D0%97%D0%B0%D0%B9%D1%86%D0%B5%D0%B2%D1%8B%D0%B5" TargetMode="External"/><Relationship Id="rId9" Type="http://schemas.openxmlformats.org/officeDocument/2006/relationships/hyperlink" Target="https://ru.wikipedia.org/wiki/%D0%9A%D0%BC/%D1%87" TargetMode="External"/><Relationship Id="rId14" Type="http://schemas.openxmlformats.org/officeDocument/2006/relationships/hyperlink" Target="https://ru.wikipedia.org/wiki/%D0%9E%D0%B1%D0%BE%D0%BD%D1%8F%D0%BD%D0%B8%D0%B5" TargetMode="External"/><Relationship Id="rId22" Type="http://schemas.openxmlformats.org/officeDocument/2006/relationships/hyperlink" Target="https://ru.wikipedia.org/wiki/%D0%9A%D0%BE%D1%80%D0%B0" TargetMode="External"/><Relationship Id="rId27" Type="http://schemas.openxmlformats.org/officeDocument/2006/relationships/hyperlink" Target="https://ru.wikipedia.org/wiki/%D0%97%D0%B0%D1%8F%D1%86_%D0%BC%D0%B0%D0%BD%D1%8C%D1%87%D0%B6%D1%83%D1%80%D1%81%D0%BA%D0%B8%D0%B9" TargetMode="External"/><Relationship Id="rId30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%D0%9F%D0%BB%D0%B5%D0%B9%D1%81%D1%82%D0%BE%D1%86%D0%B5%D0%BD" TargetMode="External"/><Relationship Id="rId18" Type="http://schemas.openxmlformats.org/officeDocument/2006/relationships/hyperlink" Target="https://ru.wikipedia.org/wiki/%D0%90%D0%BC%D0%B5%D1%80%D0%B8%D0%BA%D0%B0%D0%BD%D1%81%D0%BA%D0%B8%D0%B9_%D0%BB%D0%B5%D0%B2" TargetMode="External"/><Relationship Id="rId26" Type="http://schemas.openxmlformats.org/officeDocument/2006/relationships/hyperlink" Target="https://ru.wikipedia.org/wiki/%D0%98%D0%BD%D0%B4%D0%B8%D1%8F" TargetMode="External"/><Relationship Id="rId3" Type="http://schemas.openxmlformats.org/officeDocument/2006/relationships/hyperlink" Target="https://ru.wikipedia.org/wiki/%D0%A2%D0%B8%D0%B3%D1%80" TargetMode="External"/><Relationship Id="rId21" Type="http://schemas.openxmlformats.org/officeDocument/2006/relationships/hyperlink" Target="https://ru.wikipedia.org/wiki/%D0%9B%D0%B5%D0%B2#cite_note-R15-15" TargetMode="External"/><Relationship Id="rId34" Type="http://schemas.openxmlformats.org/officeDocument/2006/relationships/image" Target="../media/image3.jpeg"/><Relationship Id="rId7" Type="http://schemas.openxmlformats.org/officeDocument/2006/relationships/hyperlink" Target="https://ru.wikipedia.org/wiki/%D0%93%D0%BE%D0%BB%D0%B0%D1%80%D0%BA%D1%82%D0%B8%D0%BA%D0%B0" TargetMode="External"/><Relationship Id="rId12" Type="http://schemas.openxmlformats.org/officeDocument/2006/relationships/hyperlink" Target="https://ru.wikipedia.org/wiki/%D0%9F%D0%B5%D1%89%D0%B5%D1%80%D0%BD%D1%8B%D0%B9_%D0%BB%D0%B5%D0%B2" TargetMode="External"/><Relationship Id="rId17" Type="http://schemas.openxmlformats.org/officeDocument/2006/relationships/hyperlink" Target="https://ru.wikipedia.org/wiki/%D0%AE%D0%B6%D0%BD%D0%B0%D1%8F_%D0%90%D0%BC%D0%B5%D1%80%D0%B8%D0%BA%D0%B0" TargetMode="External"/><Relationship Id="rId25" Type="http://schemas.openxmlformats.org/officeDocument/2006/relationships/hyperlink" Target="https://ru.wikipedia.org/wiki/%D0%97%D0%B0%D0%BF%D0%B0%D0%B4%D0%BD%D0%B0%D1%8F_%D0%95%D0%B2%D1%80%D0%BE%D0%BF%D0%B0" TargetMode="External"/><Relationship Id="rId33" Type="http://schemas.openxmlformats.org/officeDocument/2006/relationships/slide" Target="slide2.xml"/><Relationship Id="rId2" Type="http://schemas.openxmlformats.org/officeDocument/2006/relationships/hyperlink" Target="https://ru.wikipedia.org/wiki/%D0%9F%D0%B0%D0%BD%D1%82%D0%B5%D1%80%D1%8B" TargetMode="External"/><Relationship Id="rId16" Type="http://schemas.openxmlformats.org/officeDocument/2006/relationships/hyperlink" Target="https://ru.wikipedia.org/wiki/%D0%A1%D0%B5%D0%B2%D0%B5%D1%80%D0%BD%D0%B0%D1%8F_%D0%90%D0%BC%D0%B5%D1%80%D0%B8%D0%BA%D0%B0" TargetMode="External"/><Relationship Id="rId20" Type="http://schemas.openxmlformats.org/officeDocument/2006/relationships/hyperlink" Target="https://ru.wikipedia.org/wiki/%D0%9B%D0%B5%D0%B4%D0%BD%D0%B8%D0%BA%D0%BE%D0%B2%D1%8B%D0%B9_%D0%BF%D0%B5%D1%80%D0%B8%D0%BE%D0%B4" TargetMode="External"/><Relationship Id="rId29" Type="http://schemas.openxmlformats.org/officeDocument/2006/relationships/hyperlink" Target="https://ru.wikipedia.org/wiki/%D0%9B%D0%B5%D0%B2#cite_note-Harington69-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1%84%D1%80%D0%B8%D0%BA%D0%B0" TargetMode="External"/><Relationship Id="rId11" Type="http://schemas.openxmlformats.org/officeDocument/2006/relationships/hyperlink" Target="https://ru.wikipedia.org/wiki/Panthera_leo_fossilis" TargetMode="External"/><Relationship Id="rId24" Type="http://schemas.openxmlformats.org/officeDocument/2006/relationships/hyperlink" Target="https://ru.wikipedia.org/wiki/%D0%95%D0%B2%D1%80%D0%B0%D0%B7%D0%B8%D1%8F" TargetMode="External"/><Relationship Id="rId32" Type="http://schemas.openxmlformats.org/officeDocument/2006/relationships/hyperlink" Target="https://ru.wikipedia.org/wiki/%D0%A1%D1%83%D1%85%D0%B8%D0%B5_%D1%82%D1%80%D0%BE%D0%BF%D0%B8%D1%87%D0%B5%D1%81%D0%BA%D0%B8%D0%B5_%D0%BB%D0%B5%D1%81%D0%B0" TargetMode="External"/><Relationship Id="rId5" Type="http://schemas.openxmlformats.org/officeDocument/2006/relationships/hyperlink" Target="https://ru.wikipedia.org/wiki/%D0%9B%D0%B5%D0%BE%D0%BF%D0%B0%D1%80%D0%B4" TargetMode="External"/><Relationship Id="rId15" Type="http://schemas.openxmlformats.org/officeDocument/2006/relationships/hyperlink" Target="https://ru.wikipedia.org/wiki/%D0%90%D0%BB%D1%8F%D1%81%D0%BA%D0%B0_(%D0%BF%D0%BE%D0%BB%D1%83%D0%BE%D1%81%D1%82%D1%80%D0%BE%D0%B2)" TargetMode="External"/><Relationship Id="rId23" Type="http://schemas.openxmlformats.org/officeDocument/2006/relationships/hyperlink" Target="https://ru.wikipedia.org/wiki/%D0%9B%D0%B5%D0%B2#cite_note-5" TargetMode="External"/><Relationship Id="rId28" Type="http://schemas.openxmlformats.org/officeDocument/2006/relationships/hyperlink" Target="https://ru.wikipedia.org/wiki/%D0%9F%D0%B5%D1%80%D1%83" TargetMode="External"/><Relationship Id="rId10" Type="http://schemas.openxmlformats.org/officeDocument/2006/relationships/hyperlink" Target="https://ru.wikipedia.org/wiki/%D0%98%D1%82%D0%B0%D0%BB%D0%B8%D1%8F" TargetMode="External"/><Relationship Id="rId19" Type="http://schemas.openxmlformats.org/officeDocument/2006/relationships/hyperlink" Target="https://ru.wikipedia.org/wiki/%D0%9B%D0%B5%D0%B2#cite_note-R14-14" TargetMode="External"/><Relationship Id="rId31" Type="http://schemas.openxmlformats.org/officeDocument/2006/relationships/hyperlink" Target="https://ru.wikipedia.org/wiki/%D0%A1%D0%B0%D0%B2%D0%B0%D0%BD%D0%BD%D0%B0" TargetMode="External"/><Relationship Id="rId4" Type="http://schemas.openxmlformats.org/officeDocument/2006/relationships/hyperlink" Target="https://ru.wikipedia.org/wiki/%D0%AF%D0%B3%D1%83%D0%B0%D1%80" TargetMode="External"/><Relationship Id="rId9" Type="http://schemas.openxmlformats.org/officeDocument/2006/relationships/hyperlink" Target="https://ru.wikipedia.org/wiki/%D0%98%D0%B7%D0%B5%D1%80%D0%BD%D0%B8%D1%8F" TargetMode="External"/><Relationship Id="rId14" Type="http://schemas.openxmlformats.org/officeDocument/2006/relationships/hyperlink" Target="https://ru.wikipedia.org/wiki/%D0%A7%D1%83%D0%BA%D0%BE%D1%82%D1%81%D0%BA%D0%B8%D0%B9_%D0%BF%D0%BE%D0%BB%D1%83%D0%BE%D1%81%D1%82%D1%80%D0%BE%D0%B2" TargetMode="External"/><Relationship Id="rId22" Type="http://schemas.openxmlformats.org/officeDocument/2006/relationships/hyperlink" Target="https://ru.wikipedia.org/wiki/%D0%9B%D0%B5%D0%B2#cite_note-R16-16" TargetMode="External"/><Relationship Id="rId27" Type="http://schemas.openxmlformats.org/officeDocument/2006/relationships/hyperlink" Target="https://ru.wikipedia.org/wiki/%D0%AE%D0%BA%D0%BE%D0%BD_(%D1%82%D0%B5%D1%80%D1%80%D0%B8%D1%82%D0%BE%D1%80%D0%B8%D1%8F_%D0%9A%D0%B0%D0%BD%D0%B0%D0%B4%D1%8B)" TargetMode="External"/><Relationship Id="rId30" Type="http://schemas.openxmlformats.org/officeDocument/2006/relationships/hyperlink" Target="https://ru.wikipedia.org/wiki/%D0%9F%D0%BE%D0%BB%D0%BE%D0%B2%D0%BE%D0%B9_%D0%B4%D0%B8%D0%BC%D0%BE%D1%80%D1%84%D0%B8%D0%B7%D0%BC" TargetMode="External"/><Relationship Id="rId8" Type="http://schemas.openxmlformats.org/officeDocument/2006/relationships/hyperlink" Target="https://ru.wikipedia.org/wiki/%D0%95%D0%B2%D1%80%D0%BE%D0%BF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2%D0%B8%D1%86%D1%8B" TargetMode="External"/><Relationship Id="rId13" Type="http://schemas.openxmlformats.org/officeDocument/2006/relationships/hyperlink" Target="https://ru.wikipedia.org/wiki/%D0%90%D0%BB%D0%BB%D0%B8%D0%B3%D0%B0%D1%82%D0%BE%D1%80%D1%8B" TargetMode="External"/><Relationship Id="rId18" Type="http://schemas.openxmlformats.org/officeDocument/2006/relationships/hyperlink" Target="https://ru.wikipedia.org/wiki/%D0%9A%D1%80%D0%BE%D0%BA%D0%BE%D0%B4%D0%B8%D0%BB%D1%8B#cite_note-:4-1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21" Type="http://schemas.openxmlformats.org/officeDocument/2006/relationships/hyperlink" Target="https://ru.wikipedia.org/wiki/%D0%9F%D0%BE%D0%B9%D0%BA%D0%B8%D0%BB%D0%BE%D1%82%D0%B5%D1%80%D0%BC%D0%B8%D1%8F" TargetMode="External"/><Relationship Id="rId7" Type="http://schemas.openxmlformats.org/officeDocument/2006/relationships/hyperlink" Target="https://ru.wikipedia.org/wiki/%D0%9F%D1%81%D0%B5%D0%B2%D0%B4%D0%BE%D0%B7%D1%83%D1%85%D0%B8%D0%B8" TargetMode="External"/><Relationship Id="rId12" Type="http://schemas.openxmlformats.org/officeDocument/2006/relationships/hyperlink" Target="https://ru.wikipedia.org/wiki/%D0%90%D0%BB%D0%BB%D0%B8%D0%B3%D0%B0%D1%82%D0%BE%D1%80%D0%BE%D0%B2%D1%8B%D0%B5" TargetMode="External"/><Relationship Id="rId17" Type="http://schemas.openxmlformats.org/officeDocument/2006/relationships/hyperlink" Target="https://ru.wikipedia.org/wiki/%D0%9C%D0%B5%D0%BB%D0%BE%D0%B2%D0%BE%D0%B9_%D0%BF%D0%B5%D1%80%D0%B8%D0%BE%D0%B4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ru.wikipedia.org/wiki/%D0%9A%D1%80%D0%BE%D0%BA%D0%BE%D0%B4%D0%B8%D0%BB%D0%BE%D0%BC%D0%BE%D1%80%D1%84%D1%8B" TargetMode="External"/><Relationship Id="rId20" Type="http://schemas.openxmlformats.org/officeDocument/2006/relationships/hyperlink" Target="https://ru.wikipedia.org/w/index.php?title=%D0%93%D0%BE%D0%BC%D0%BE%D0%B4%D0%BE%D0%BD%D1%82%D0%B8%D0%B7%D0%BC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0%D1%83%D1%80%D0%BE%D1%82%D0%B0%D1%80%D0%B7%D1%8B" TargetMode="External"/><Relationship Id="rId11" Type="http://schemas.openxmlformats.org/officeDocument/2006/relationships/hyperlink" Target="https://ru.wikipedia.org/wiki/%D0%9D%D0%B0%D1%81%D1%82%D0%BE%D1%8F%D1%89%D0%B8%D0%B5_%D0%BA%D1%80%D0%BE%D0%BA%D0%BE%D0%B4%D0%B8%D0%BB%D1%8B" TargetMode="External"/><Relationship Id="rId24" Type="http://schemas.openxmlformats.org/officeDocument/2006/relationships/slide" Target="slide2.xml"/><Relationship Id="rId5" Type="http://schemas.openxmlformats.org/officeDocument/2006/relationships/hyperlink" Target="https://ru.wikipedia.org/wiki/%D0%AD%D1%83%D0%B7%D1%83%D1%85%D0%B8%D0%B8" TargetMode="External"/><Relationship Id="rId15" Type="http://schemas.openxmlformats.org/officeDocument/2006/relationships/hyperlink" Target="https://ru.wikipedia.org/wiki/%D0%93%D0%B0%D0%B2%D0%B8%D0%B0%D0%BB%D0%BE%D0%B2%D1%8B%D0%B5" TargetMode="External"/><Relationship Id="rId23" Type="http://schemas.openxmlformats.org/officeDocument/2006/relationships/image" Target="../media/image5.png"/><Relationship Id="rId10" Type="http://schemas.openxmlformats.org/officeDocument/2006/relationships/hyperlink" Target="https://ru.wikipedia.org/wiki/%D0%A1%D0%B5%D0%BC%D0%B5%D0%B9%D1%81%D1%82%D0%B2%D0%BE" TargetMode="External"/><Relationship Id="rId19" Type="http://schemas.openxmlformats.org/officeDocument/2006/relationships/hyperlink" Target="https://ru.wikipedia.org/wiki/%D0%93%D0%B5%D1%82%D0%B5%D1%80%D0%BE%D0%B4%D0%BE%D0%BD%D1%82%D0%B8%D0%B7%D0%BC" TargetMode="External"/><Relationship Id="rId4" Type="http://schemas.openxmlformats.org/officeDocument/2006/relationships/hyperlink" Target="https://ru.wikipedia.org/wiki/%D0%9F%D1%80%D0%B5%D1%81%D0%BC%D1%8B%D0%BA%D0%B0%D1%8E%D1%89%D0%B8%D0%B5%D1%81%D1%8F" TargetMode="External"/><Relationship Id="rId9" Type="http://schemas.openxmlformats.org/officeDocument/2006/relationships/hyperlink" Target="https://ru.wikipedia.org/wiki/%D0%90%D1%80%D1%85%D0%BE%D0%B7%D0%B0%D0%B2%D1%80%D1%8B" TargetMode="External"/><Relationship Id="rId14" Type="http://schemas.openxmlformats.org/officeDocument/2006/relationships/hyperlink" Target="https://ru.wikipedia.org/wiki/%D0%9A%D0%B0%D0%B9%D0%BC%D0%B0%D0%BD%D1%8B" TargetMode="External"/><Relationship Id="rId22" Type="http://schemas.openxmlformats.org/officeDocument/2006/relationships/hyperlink" Target="https://ru.wikipedia.org/wiki/%D0%93%D0%BE%D0%BC%D0%BE%D0%B9%D0%BE%D1%82%D0%B5%D1%80%D0%BC%D0%B8%D1%8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ru.wikipedia.org/wiki/%D0%92%D0%BE%D0%B4%D0%B0" TargetMode="External"/><Relationship Id="rId7" Type="http://schemas.openxmlformats.org/officeDocument/2006/relationships/slide" Target="slide2.xml"/><Relationship Id="rId2" Type="http://schemas.openxmlformats.org/officeDocument/2006/relationships/hyperlink" Target="https://ru.wikipedia.org/wiki/%D0%90%D0%BA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5%D1%80%D0%BD%D0%B3%D0%B0%D1%80%D0%B4_%D0%93%D1%80%D0%B6%D0%B8%D0%BC%D0%B5%D0%BA" TargetMode="External"/><Relationship Id="rId5" Type="http://schemas.openxmlformats.org/officeDocument/2006/relationships/hyperlink" Target="https://ru.wikipedia.org/wiki/%D0%96%D0%B8%D1%80%D0%B0%D1%84#cite_note-1" TargetMode="External"/><Relationship Id="rId4" Type="http://schemas.openxmlformats.org/officeDocument/2006/relationships/hyperlink" Target="https://ru.wikipedia.org/wiki/%D0%A5%D0%B8%D1%89%D0%BD%D1%8B%D0%B5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0DFD-946C-4492-AD04-A398BDD79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Мир животных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C524D0-C329-4335-AD50-17D4B7CB2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5304" y="3238150"/>
            <a:ext cx="4427100" cy="538294"/>
          </a:xfrm>
        </p:spPr>
        <p:txBody>
          <a:bodyPr>
            <a:normAutofit/>
          </a:bodyPr>
          <a:lstStyle/>
          <a:p>
            <a:r>
              <a:rPr lang="ru-RU" dirty="0"/>
              <a:t>Даниил </a:t>
            </a:r>
            <a:r>
              <a:rPr lang="ru-RU" dirty="0" err="1"/>
              <a:t>мироненко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3530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9D9E7-6A0C-4BEC-AE09-B2EE7C0BC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0"/>
            <a:ext cx="7078022" cy="3558181"/>
          </a:xfrm>
        </p:spPr>
        <p:txBody>
          <a:bodyPr/>
          <a:lstStyle/>
          <a:p>
            <a:r>
              <a:rPr lang="ru-RU" dirty="0"/>
              <a:t>Мир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8F632-60C4-4BB7-9328-01256CFCE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196206"/>
            <a:ext cx="8825658" cy="2442594"/>
          </a:xfrm>
        </p:spPr>
        <p:txBody>
          <a:bodyPr>
            <a:normAutofit/>
          </a:bodyPr>
          <a:lstStyle/>
          <a:p>
            <a:r>
              <a:rPr lang="ru-RU" dirty="0">
                <a:hlinkClick r:id="rId2" action="ppaction://hlinksldjump"/>
              </a:rPr>
              <a:t>Зайцы</a:t>
            </a:r>
            <a:endParaRPr lang="ru-RU" dirty="0"/>
          </a:p>
          <a:p>
            <a:r>
              <a:rPr lang="ru-RU" dirty="0">
                <a:hlinkClick r:id="rId3" action="ppaction://hlinksldjump"/>
              </a:rPr>
              <a:t>Львы</a:t>
            </a:r>
            <a:endParaRPr lang="ru-RU" dirty="0"/>
          </a:p>
          <a:p>
            <a:r>
              <a:rPr lang="ru-RU" dirty="0">
                <a:hlinkClick r:id="rId4" action="ppaction://hlinksldjump"/>
              </a:rPr>
              <a:t>Крокодилы</a:t>
            </a:r>
            <a:endParaRPr lang="ru-RU" dirty="0"/>
          </a:p>
          <a:p>
            <a:r>
              <a:rPr lang="ru-RU" dirty="0">
                <a:hlinkClick r:id="rId5" action="ppaction://hlinksldjump"/>
              </a:rPr>
              <a:t>Жирафы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13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DD4C6-A0E2-429D-965A-57D59479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зайцы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8F9CB-55E3-48BD-B7CE-C137D8B5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4" y="2526785"/>
            <a:ext cx="12113747" cy="4311457"/>
          </a:xfrm>
        </p:spPr>
        <p:txBody>
          <a:bodyPr>
            <a:normAutofit/>
          </a:bodyPr>
          <a:lstStyle/>
          <a:p>
            <a:r>
              <a:rPr lang="ru-RU" sz="10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За́йцы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Латинский язык"/>
              </a:rPr>
              <a:t>лат.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Lepus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 —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Род (биология)"/>
              </a:rPr>
              <a:t>род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из семейства </a:t>
            </a:r>
            <a:r>
              <a:rPr lang="ru-RU" sz="1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Зайцевые"/>
              </a:rPr>
              <a:t>зайцевых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Распространены везде, кроме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Австралия"/>
              </a:rPr>
              <a:t>Австралии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Антарктида"/>
              </a:rPr>
              <a:t>Антарктиды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всего около 30 видов. Отличаются длинными ушами, коротким поднятым хвостом, недоразвитыми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Ключица"/>
              </a:rPr>
              <a:t>ключицами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длинными задними лапами, что позволяет им двигаться прыжками.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Заяц-русак"/>
              </a:rPr>
              <a:t>Русак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жет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достигать скорости 70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Км/ч"/>
              </a:rPr>
              <a:t>км/ч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    </a:t>
            </a:r>
          </a:p>
          <a:p>
            <a:pPr algn="l"/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Зайцы живут поодиночке или парами. В отличие от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Кролики"/>
              </a:rPr>
              <a:t>кроликов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зайцы не роют нор, а сооружают гнёзда в небольших ямках. Зайчата рождаются развитыми, с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Шерсть"/>
              </a:rPr>
              <a:t>шерстью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 открытыми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Глаза"/>
              </a:rPr>
              <a:t>глазами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и мать остаётся с ними всего 5—6 дней, а затем лишь иногда прибегает к ним; вследствие этого много зайчат гибнет от врагов.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Зрение"/>
              </a:rPr>
              <a:t>Зрение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у зайцев слабое,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Обоняние"/>
              </a:rPr>
              <a:t>обоняние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хорошее,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Слух (ощущение)"/>
              </a:rPr>
              <a:t>слух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превосходный. Беззащитность по отношению к многочисленным врагам (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Человек"/>
              </a:rPr>
              <a:t>человек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Хищные"/>
              </a:rPr>
              <a:t>хищные млекопитающие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 tooltip="Хищные птицы"/>
              </a:rPr>
              <a:t>птицы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делает их крайне осторожными и скрытными.</a:t>
            </a:r>
          </a:p>
          <a:p>
            <a:pPr algn="l"/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Питается различными растительными веществами: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Трава"/>
              </a:rPr>
              <a:t>травой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 tooltip="Хлебные злаки"/>
              </a:rPr>
              <a:t>хлебными растениями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1" tooltip="Овощи"/>
              </a:rPr>
              <a:t>овощами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2" tooltip="Кора"/>
              </a:rPr>
              <a:t>древесной корой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и может приносить значительный вред; особенно любит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 tooltip="Петрушка (растение)"/>
              </a:rPr>
              <a:t>петрушку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4" tooltip="Репа"/>
              </a:rPr>
              <a:t>репу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 т. д.</a:t>
            </a:r>
          </a:p>
          <a:p>
            <a:pPr algn="l"/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Весной, после наступления брачного сезона, самцы ожесточённо состязаются за самок: встают на задние лапы и бьют друг друга передними. При этом они теряют осторожность, и тогда их часто можно увидеть.</a:t>
            </a:r>
          </a:p>
          <a:p>
            <a:pPr algn="l"/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 территории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5" tooltip="Россия"/>
              </a:rPr>
              <a:t>России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водятся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Заяц-русак"/>
              </a:rPr>
              <a:t>русак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6" tooltip="Заяц-беляк"/>
              </a:rPr>
              <a:t>беляк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 tooltip="Заяц маньчжурский"/>
              </a:rPr>
              <a:t>заяц маньчжурский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8" tooltip="Заяц-толай"/>
              </a:rPr>
              <a:t>заяц-</a:t>
            </a:r>
            <a:r>
              <a:rPr lang="ru-RU" sz="1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8" tooltip="Заяц-толай"/>
              </a:rPr>
              <a:t>толай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  </a:t>
            </a:r>
          </a:p>
          <a:p>
            <a:pPr algn="l"/>
            <a:endParaRPr lang="ru-RU" sz="1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000" dirty="0">
                <a:hlinkClick r:id="rId29" action="ppaction://hlinksldjump"/>
              </a:rPr>
              <a:t>назад</a:t>
            </a:r>
            <a:endParaRPr lang="ru-RU" sz="1000" dirty="0"/>
          </a:p>
        </p:txBody>
      </p:sp>
      <p:pic>
        <p:nvPicPr>
          <p:cNvPr id="1026" name="Picture 2" descr="Совсем не одно и то же: чем зайцы отличаются от кроликов">
            <a:extLst>
              <a:ext uri="{FF2B5EF4-FFF2-40B4-BE49-F238E27FC236}">
                <a16:creationId xmlns:a16="http://schemas.microsoft.com/office/drawing/2014/main" id="{17080BA8-1C04-4618-BA34-652F0BD2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30" y="4103275"/>
            <a:ext cx="3757918" cy="26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влево 4">
            <a:hlinkClick r:id="rId29" action="ppaction://hlinksldjump"/>
            <a:extLst>
              <a:ext uri="{FF2B5EF4-FFF2-40B4-BE49-F238E27FC236}">
                <a16:creationId xmlns:a16="http://schemas.microsoft.com/office/drawing/2014/main" id="{473F77F0-EDF7-47F0-9F83-36E35F075357}"/>
              </a:ext>
            </a:extLst>
          </p:cNvPr>
          <p:cNvSpPr/>
          <p:nvPr/>
        </p:nvSpPr>
        <p:spPr>
          <a:xfrm>
            <a:off x="9395670" y="5041783"/>
            <a:ext cx="2105636" cy="1350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9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F7036-69EA-4BBA-AAE0-9178F1BC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львы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AACFE4-B224-4AFC-B962-1288FA6A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Лев относится к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Пантеры"/>
              </a:rPr>
              <a:t>роду </a:t>
            </a:r>
            <a:r>
              <a:rPr lang="ru-RU" sz="1000" b="0" i="1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Пантеры"/>
              </a:rPr>
              <a:t>Panthera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к которому помимо него принадлежат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Тигр"/>
              </a:rPr>
              <a:t>тигр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Ягуар"/>
              </a:rPr>
              <a:t>ягуар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Леопард"/>
              </a:rPr>
              <a:t>леопард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Данный вид изначально эволюционировал в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Африка"/>
              </a:rPr>
              <a:t>Африке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около 800 000 — 1 млн лет назад, после чего распространился по всей территории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Голарктика"/>
              </a:rPr>
              <a:t>Голарктики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В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Европа"/>
              </a:rPr>
              <a:t>Европе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наиболее ранние ископаемые остатки этого хищника, чей возраст оценивается в 700 000 лет, были обнаружены в районе города </a:t>
            </a:r>
            <a:r>
              <a:rPr lang="ru-RU" sz="1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Изерния"/>
              </a:rPr>
              <a:t>Изерния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в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Италия"/>
              </a:rPr>
              <a:t>Италии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 классифицированы как подвид </a:t>
            </a:r>
            <a:r>
              <a:rPr lang="ru-RU" sz="1000" b="0" i="1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Panthera leo fossilis"/>
              </a:rPr>
              <a:t>Panthera</a:t>
            </a:r>
            <a:r>
              <a:rPr lang="ru-RU" sz="10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Panthera leo fossilis"/>
              </a:rPr>
              <a:t> </a:t>
            </a:r>
            <a:r>
              <a:rPr lang="ru-RU" sz="1000" b="0" i="1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Panthera leo fossilis"/>
              </a:rPr>
              <a:t>leo</a:t>
            </a:r>
            <a:r>
              <a:rPr lang="ru-RU" sz="10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Panthera leo fossilis"/>
              </a:rPr>
              <a:t> </a:t>
            </a:r>
            <a:r>
              <a:rPr lang="ru-RU" sz="1000" b="0" i="1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Panthera leo fossilis"/>
              </a:rPr>
              <a:t>fossilis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Около 300 000 лет назад по всей Европе и в Сибири обитал более крупный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Пещерный лев"/>
              </a:rPr>
              <a:t>пещерный лев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sz="1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Panthera</a:t>
            </a:r>
            <a:r>
              <a:rPr lang="ru-RU" sz="1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leo</a:t>
            </a:r>
            <a:r>
              <a:rPr lang="ru-RU" sz="1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spelaea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В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Плейстоцен"/>
              </a:rPr>
              <a:t>верхнем плейстоцене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по перешейку, соединявшему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Чукотский полуостров"/>
              </a:rPr>
              <a:t>Чукотку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Аляска (полуостров)"/>
              </a:rPr>
              <a:t>Аляску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львы проникли на территорию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Северная Америка"/>
              </a:rPr>
              <a:t>Северной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Южная Америка"/>
              </a:rPr>
              <a:t>Южной Америки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где позднее эволюционировали в подвид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 tooltip="Американский лев"/>
              </a:rPr>
              <a:t>американский лев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sz="1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Panthera</a:t>
            </a:r>
            <a:r>
              <a:rPr lang="ru-RU" sz="1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leo</a:t>
            </a:r>
            <a:r>
              <a:rPr lang="ru-RU" sz="1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atrox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sz="1000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/>
              </a:rPr>
              <a:t>[14]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который вымер в ходе последнего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 tooltip="Ледниковый период"/>
              </a:rPr>
              <a:t>оледенения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около 10 000 лет назад</a:t>
            </a:r>
            <a:r>
              <a:rPr lang="ru-RU" sz="1000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1"/>
              </a:rPr>
              <a:t>[15]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Вторичным обстоятельством также может быть вымирание мегафауны плейстоцена</a:t>
            </a:r>
            <a:r>
              <a:rPr lang="ru-RU" sz="1000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2"/>
              </a:rPr>
              <a:t>[16]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 позднего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Плейстоцен"/>
              </a:rPr>
              <a:t>плейстоцена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около 10 000 лет назад, львы были наиболее широко распространёнными крупными млекопитающими на Земле после человека</a:t>
            </a:r>
            <a:r>
              <a:rPr lang="ru-RU" sz="1000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/>
              </a:rPr>
              <a:t>[5]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Их ископаемые остатки найдены в большей части Африки, на территории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4" tooltip="Евразия"/>
              </a:rPr>
              <a:t>Евразии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от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5" tooltip="Западная Европа"/>
              </a:rPr>
              <a:t>Западной Европы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до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6" tooltip="Индия"/>
              </a:rPr>
              <a:t>Индии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 в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Северная Америка"/>
              </a:rPr>
              <a:t>Северной Америке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от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 tooltip="Юкон (территория Канады)"/>
              </a:rPr>
              <a:t>Юкона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до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8" tooltip="Перу"/>
              </a:rPr>
              <a:t>Перу</a:t>
            </a:r>
            <a:r>
              <a:rPr lang="ru-RU" sz="1000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9"/>
              </a:rPr>
              <a:t>[6]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Известный по наскальным росписям европейский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Пещерный лев"/>
              </a:rPr>
              <a:t>пещерный лев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был, по-видимому, подвидом современного льва.</a:t>
            </a:r>
          </a:p>
          <a:p>
            <a:pPr algn="l"/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Внешний вид льва очень своеобразен. Это один из немногих хищников с ярко выраженным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0" tooltip="Половой диморфизм"/>
              </a:rPr>
              <a:t>половым диморфизмом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Самцы не только значительно крупнее самок, но и обладают гривой, которая у некоторых подвидов достигает большого развития и покрывает плечи, часть спины и грудь. Окраска льва жёлто-серая с различными оттенками, грива часто того же цвета, что и шкура, но бывает тёмная, даже чёрная. Подвиды льва определяются в значительной степени по цвету гривы. За исключением гривы, шерсть на теле зверя короткая, лишь на конце хвоста есть кисточка длинных волос.</a:t>
            </a:r>
          </a:p>
          <a:p>
            <a:pPr algn="l"/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Львы населяют в основном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1" tooltip="Саванна"/>
              </a:rPr>
              <a:t>травянистые саванны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но иногда могут перебираться в древесную саванну или 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2" tooltip="Сухие тропические леса"/>
              </a:rPr>
              <a:t>сухой тропический лес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ru-RU" sz="1000" dirty="0">
                <a:solidFill>
                  <a:srgbClr val="0645AD"/>
                </a:solidFill>
                <a:latin typeface="Arial" panose="020B0604020202020204" pitchFamily="34" charset="0"/>
              </a:rPr>
              <a:t>                                                                                    </a:t>
            </a:r>
            <a:r>
              <a:rPr lang="ru-RU" sz="1000" dirty="0">
                <a:hlinkClick r:id="rId33" action="ppaction://hlinksldjump"/>
              </a:rPr>
              <a:t>назад</a:t>
            </a:r>
            <a:endParaRPr lang="ru-RU" sz="1000" dirty="0"/>
          </a:p>
          <a:p>
            <a:pPr algn="l"/>
            <a:endParaRPr lang="ru-RU" sz="1000" b="0" i="0" u="none" strike="noStrike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sz="1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sz="1000" dirty="0"/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C8559C58-6B2F-45A0-8ED6-E45512EB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00" y="5771626"/>
            <a:ext cx="1448499" cy="10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efined">
            <a:extLst>
              <a:ext uri="{FF2B5EF4-FFF2-40B4-BE49-F238E27FC236}">
                <a16:creationId xmlns:a16="http://schemas.microsoft.com/office/drawing/2014/main" id="{820229F3-8A84-4101-AE12-ADDA66E5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71626"/>
            <a:ext cx="1680594" cy="10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лево 6">
            <a:hlinkClick r:id="rId33" action="ppaction://hlinksldjump"/>
            <a:extLst>
              <a:ext uri="{FF2B5EF4-FFF2-40B4-BE49-F238E27FC236}">
                <a16:creationId xmlns:a16="http://schemas.microsoft.com/office/drawing/2014/main" id="{4D42BDEC-4757-49D8-8FF6-C0EBAA94832A}"/>
              </a:ext>
            </a:extLst>
          </p:cNvPr>
          <p:cNvSpPr/>
          <p:nvPr/>
        </p:nvSpPr>
        <p:spPr>
          <a:xfrm>
            <a:off x="10086364" y="4001548"/>
            <a:ext cx="2105636" cy="1350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3234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9FF57-2F7D-4726-85A0-58E007B0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Крокодилы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Верхний ряд: гребнистый крокодил, парагвайский кайман; Нижний ряд: миссисипский аллигатор, гангский гавиал.">
            <a:extLst>
              <a:ext uri="{FF2B5EF4-FFF2-40B4-BE49-F238E27FC236}">
                <a16:creationId xmlns:a16="http://schemas.microsoft.com/office/drawing/2014/main" id="{8F69CDAC-5667-4771-B6D2-4A47D980C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37" y="5494789"/>
            <a:ext cx="1717878" cy="12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B21EF-C286-4F6E-A299-679F5AC23C1B}"/>
              </a:ext>
            </a:extLst>
          </p:cNvPr>
          <p:cNvSpPr txBox="1"/>
          <p:nvPr/>
        </p:nvSpPr>
        <p:spPr>
          <a:xfrm>
            <a:off x="213920" y="2283613"/>
            <a:ext cx="117641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1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Крокоди́лы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Латинский язык"/>
              </a:rPr>
              <a:t>лат.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Crocodilia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 — отряд вторично-водных животных класса 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Пресмыкающиеся"/>
              </a:rPr>
              <a:t>пресмыкающихся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из клады </a:t>
            </a:r>
            <a:r>
              <a:rPr lang="ru-RU" sz="11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Эузухии"/>
              </a:rPr>
              <a:t>эузухий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которая, в свою очередь, вместе с множеством промежуточных клад относится к кладе </a:t>
            </a:r>
            <a:r>
              <a:rPr lang="ru-RU" sz="11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Круротарзы"/>
              </a:rPr>
              <a:t>круротарзы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или </a:t>
            </a:r>
            <a:r>
              <a:rPr lang="ru-RU" sz="11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Псевдозухии"/>
              </a:rPr>
              <a:t>псевдозухии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Из ныне живущих организмов ближайшие родственники крокодилов — 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Птицы"/>
              </a:rPr>
              <a:t>птицы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потомки сестринской ветви 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Архозавры"/>
              </a:rPr>
              <a:t>архозавров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Хотя словом «крокодил» правильнее всего обозначать представителей 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Семейство"/>
              </a:rPr>
              <a:t>семейства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Настоящие крокодилы"/>
              </a:rPr>
              <a:t>настоящих крокодилов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в целом этот термин употребим для обозначения любых представителей отряда, к которому также относятся семейства </a:t>
            </a:r>
            <a:r>
              <a:rPr lang="ru-RU" sz="11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Аллигаторовые"/>
              </a:rPr>
              <a:t>аллигаторовые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Аллигаторы"/>
              </a:rPr>
              <a:t>аллигаторы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Кайманы"/>
              </a:rPr>
              <a:t>кайманы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и </a:t>
            </a:r>
            <a:r>
              <a:rPr lang="ru-RU" sz="11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Гавиаловые"/>
              </a:rPr>
              <a:t>гавиаловые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а также некоторые базальные его представители. Нередко «крокодилами» называют любых </a:t>
            </a:r>
            <a:r>
              <a:rPr lang="ru-RU" sz="11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Крокодиломорфы"/>
              </a:rPr>
              <a:t>крокодиломорфов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Crocodylomorpha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что является ошибкой на фоне современной систематики данной группы рептилий. В современном объёме данной систематической группы, крокодилы впервые появились 83,5 млн лет назад в позднем 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Меловой период"/>
              </a:rPr>
              <a:t>меловом периоде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Современный отряд включает в себя не менее 15 видов настоящих крокодилов (семейство </a:t>
            </a:r>
            <a:r>
              <a:rPr lang="ru-RU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Crocodylidae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8 видов аллигаторовых (семейство </a:t>
            </a:r>
            <a:r>
              <a:rPr lang="ru-RU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Alligatoridae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и 2 вида </a:t>
            </a:r>
            <a:r>
              <a:rPr lang="ru-RU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гавиаловых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(семейство </a:t>
            </a:r>
            <a:r>
              <a:rPr lang="ru-RU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Gavialidae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иногда упраздняемое до подсемейства в составе семейства настоящих крокодилов</a:t>
            </a:r>
            <a:r>
              <a:rPr lang="ru-RU" sz="1100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/>
              </a:rPr>
              <a:t>[1]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/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Крокодилы имеют крупное, плотное, </a:t>
            </a:r>
            <a:r>
              <a:rPr lang="ru-RU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ящероподобное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тело, вытянутую и приплюснутую морду, сжатые с боков хвосты, и глаза, уши и ноздри, располагающиеся на верхней части головы. Они хорошо плавают и могут достаточно быстро передвигаться по земле. Их кожа очень толстая и покрыта непересекающимися чешуями. Большинство современных крокодилов имеют сложный зубной ряд из зубов, отличающихся по формам, размерам и функциям (</a:t>
            </a:r>
            <a:r>
              <a:rPr lang="ru-RU" sz="11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Гетеродонтизм"/>
              </a:rPr>
              <a:t>гетеродонтизм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а также объёмные челюстные мышцы, обеспечивающие большую силу укуса. Но некоторые виды имеют отличительные краниальные адаптации в силу особенностей питания: наглядным примером являются узкие челюсти и практически </a:t>
            </a:r>
            <a:r>
              <a:rPr lang="ru-RU" sz="11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0" tooltip="Гомодонтизм (страница отсутствует)"/>
              </a:rPr>
              <a:t>гомодонтная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зубная система 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Гавиаловые"/>
              </a:rPr>
              <a:t>гавиалов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Крокодилы имеют четырёхкамерное сердце с полной межжелудочковой перегородкой и, подобно птицам, однонаправленный цикл системы воздушного потока в лёгких. Однако при этом крокодилы являются 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1" tooltip="Пойкилотермия"/>
              </a:rPr>
              <a:t>холоднокровными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животными, и их кровеносная система сохраняет возможность смешивания артериальной и венозной крови за счёт наличия </a:t>
            </a:r>
            <a:r>
              <a:rPr lang="ru-RU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паницциева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отверстия между левой и правой дугами аорты. В настоящее время считается, что </a:t>
            </a:r>
            <a:r>
              <a:rPr lang="ru-RU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холоднокровность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является вторично приобретённым признаком этой группы, поскольку предки крокодилов, как и другие развитые архозавры, имели повышенный, в сравнении с современными рептилиями, уровень обмена веществ и, скорее всего, были </a:t>
            </a:r>
            <a:r>
              <a:rPr lang="ru-RU" sz="11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2" tooltip="Гомойотермия"/>
              </a:rPr>
              <a:t>теплокровными</a:t>
            </a:r>
            <a:r>
              <a:rPr lang="ru-RU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Таким образом, такие признаки, как способность держать конечности относительно прямо под туловищем, четырёхкамерное сердце и более развитая, чем у большинства других современных пресмыкающихся, дыхательная система, являются не прогрессивными признаками крокодилов, а упрощением организации относительно предкового состояния.</a:t>
            </a:r>
          </a:p>
        </p:txBody>
      </p:sp>
      <p:pic>
        <p:nvPicPr>
          <p:cNvPr id="3076" name="Picture 4" descr="изображение">
            <a:extLst>
              <a:ext uri="{FF2B5EF4-FFF2-40B4-BE49-F238E27FC236}">
                <a16:creationId xmlns:a16="http://schemas.microsoft.com/office/drawing/2014/main" id="{07DB1F75-D763-4214-B93A-901A0423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05" y="5553513"/>
            <a:ext cx="2502707" cy="11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лево 7">
            <a:hlinkClick r:id="rId24" action="ppaction://hlinksldjump"/>
            <a:extLst>
              <a:ext uri="{FF2B5EF4-FFF2-40B4-BE49-F238E27FC236}">
                <a16:creationId xmlns:a16="http://schemas.microsoft.com/office/drawing/2014/main" id="{0BD115AD-F1A8-4E96-9872-8B69B3E74565}"/>
              </a:ext>
            </a:extLst>
          </p:cNvPr>
          <p:cNvSpPr/>
          <p:nvPr/>
        </p:nvSpPr>
        <p:spPr>
          <a:xfrm>
            <a:off x="8992998" y="5463679"/>
            <a:ext cx="2105636" cy="1350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3472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865B6-2E93-43ED-B467-AA1BEB19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Жирафы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FD5F9-E16F-424A-9997-66B0B191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314" y="2284156"/>
            <a:ext cx="9024692" cy="2514850"/>
          </a:xfrm>
        </p:spPr>
        <p:txBody>
          <a:bodyPr>
            <a:normAutofit/>
          </a:bodyPr>
          <a:lstStyle/>
          <a:p>
            <a:pPr algn="l"/>
            <a:r>
              <a:rPr lang="ru-RU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Жирафы — исключительно растительноядные животные. Строение тела и физиология позволяют им питаться листвой древесных крон — на высоте, где у них нет конкурентов. Из деревьев предпочитают </a:t>
            </a:r>
            <a:r>
              <a:rPr lang="ru-RU" sz="9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Акация"/>
              </a:rPr>
              <a:t>акацию</a:t>
            </a:r>
            <a:r>
              <a:rPr lang="ru-RU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Жираф охватывает ветвь длинным языком, тянет её ко рту и общипывает листья, оттягивая голову назад. Язык и губы устроены таким образом, что не повреждаются, несмотря на колючие сучья. Ежедневно жираф потребляет около 30 кг пищи и проводит за едой от 16 до 20 часов в сутки. Интересно, что по технике сбора жирафом корма можно издали определить его пол. Самцы в основном едят листья, расположенные очень высоко, при этом они сильно вытягиваются и запрокидывают голову так, что она кажется продолжением их шеи. Самки же питаются листьями, растущими на уровне их тела, поэтому обычно немного опускают шею.</a:t>
            </a:r>
          </a:p>
          <a:p>
            <a:pPr algn="l"/>
            <a:r>
              <a:rPr lang="ru-RU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Потребность в жидкости покрывается в основном за счёт пищи, из-за чего жираф может обходиться без питья на протяжении недель. На водопое жираф может выпить до 38 литров </a:t>
            </a:r>
            <a:r>
              <a:rPr lang="ru-RU" sz="9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Вода"/>
              </a:rPr>
              <a:t>воды</a:t>
            </a:r>
            <a:r>
              <a:rPr lang="ru-RU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за раз. Во время питья животные вынуждены широко раздвинуть передние ноги, чтобы опустить голову достаточно низко. В этой позе они, будучи неповоротливыми, особенно уязвимы для </a:t>
            </a:r>
            <a:r>
              <a:rPr lang="ru-RU" sz="9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Хищные"/>
              </a:rPr>
              <a:t>хищников</a:t>
            </a:r>
            <a:r>
              <a:rPr lang="ru-RU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и потому пьют лишь убедившись в своей безопасности. Таким же способом жирафы щиплют траву, однако подобное случается лишь в голодное время</a:t>
            </a:r>
          </a:p>
          <a:p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Среди всех млекопитающих у жирафов одна из наименьших потребностей во сне — от 10 минут до 2 часов в сутки; в среднем жирафы спят 1,9 часа в день</a:t>
            </a:r>
            <a:r>
              <a:rPr lang="ru-RU" sz="1000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[1]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Спят жирафы как стоя, так и лёжа, согнув шею и положив голову на круп. Естественная поза спящего жирафа ни разу не была зафиксирована документально до 1970-х годов, когда первые фотографии спящего жирафа в природе получил </a:t>
            </a:r>
            <a:r>
              <a:rPr lang="ru-RU" sz="1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Бернгард Гржимек"/>
              </a:rPr>
              <a:t>Бернгард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Бернгард Гржимек"/>
              </a:rPr>
              <a:t> </a:t>
            </a:r>
            <a:r>
              <a:rPr lang="ru-RU" sz="1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Бернгард Гржимек"/>
              </a:rPr>
              <a:t>Гржимек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1000" dirty="0">
                <a:hlinkClick r:id="rId7" action="ppaction://hlinksldjump"/>
              </a:rPr>
              <a:t>назад</a:t>
            </a:r>
            <a:endParaRPr lang="ru-RU" sz="1000" dirty="0"/>
          </a:p>
          <a:p>
            <a:endParaRPr lang="ru-RU" sz="1000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463DD48D-4318-4012-A8DE-320D45FD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88" y="4687347"/>
            <a:ext cx="2339480" cy="20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изображение">
            <a:extLst>
              <a:ext uri="{FF2B5EF4-FFF2-40B4-BE49-F238E27FC236}">
                <a16:creationId xmlns:a16="http://schemas.microsoft.com/office/drawing/2014/main" id="{A5536EFD-181E-4EB8-8E75-228F0401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96" y="4687347"/>
            <a:ext cx="2339480" cy="21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: влево 8">
            <a:hlinkClick r:id="rId7" action="ppaction://hlinksldjump"/>
            <a:extLst>
              <a:ext uri="{FF2B5EF4-FFF2-40B4-BE49-F238E27FC236}">
                <a16:creationId xmlns:a16="http://schemas.microsoft.com/office/drawing/2014/main" id="{90E67E1D-60DC-4936-8B30-C1CE3F164E6C}"/>
              </a:ext>
            </a:extLst>
          </p:cNvPr>
          <p:cNvSpPr/>
          <p:nvPr/>
        </p:nvSpPr>
        <p:spPr>
          <a:xfrm>
            <a:off x="9261446" y="5050306"/>
            <a:ext cx="2105636" cy="1350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7120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3FA5B-2E59-4CF6-BC33-3C1CE089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051E6-4EC2-4DA2-A013-3A1671422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65" y="2561555"/>
            <a:ext cx="8307829" cy="1314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</a:t>
            </a:r>
            <a:endParaRPr lang="ru-RU" sz="4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2C3B5D37-7888-47E2-B1D4-7BE414547903}"/>
              </a:ext>
            </a:extLst>
          </p:cNvPr>
          <p:cNvSpPr/>
          <p:nvPr/>
        </p:nvSpPr>
        <p:spPr>
          <a:xfrm>
            <a:off x="1501629" y="4420998"/>
            <a:ext cx="8548382" cy="1786855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лево 5">
            <a:hlinkClick r:id="rId2" action="ppaction://hlinksldjump"/>
            <a:extLst>
              <a:ext uri="{FF2B5EF4-FFF2-40B4-BE49-F238E27FC236}">
                <a16:creationId xmlns:a16="http://schemas.microsoft.com/office/drawing/2014/main" id="{1C3E8FD4-3228-485F-9860-87C6D40B37B4}"/>
              </a:ext>
            </a:extLst>
          </p:cNvPr>
          <p:cNvSpPr/>
          <p:nvPr/>
        </p:nvSpPr>
        <p:spPr>
          <a:xfrm>
            <a:off x="10086364" y="1954634"/>
            <a:ext cx="2105636" cy="1350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</TotalTime>
  <Words>1313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Совет директоров</vt:lpstr>
      <vt:lpstr>Мир животных</vt:lpstr>
      <vt:lpstr>Мир </vt:lpstr>
      <vt:lpstr>зайцы</vt:lpstr>
      <vt:lpstr>львы</vt:lpstr>
      <vt:lpstr>Крокодилы </vt:lpstr>
      <vt:lpstr>Жирафы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животных</dc:title>
  <dc:creator>user</dc:creator>
  <cp:lastModifiedBy>user</cp:lastModifiedBy>
  <cp:revision>4</cp:revision>
  <dcterms:created xsi:type="dcterms:W3CDTF">2025-05-11T07:57:17Z</dcterms:created>
  <dcterms:modified xsi:type="dcterms:W3CDTF">2025-05-11T08:27:59Z</dcterms:modified>
</cp:coreProperties>
</file>